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80" r:id="rId7"/>
    <p:sldMasterId id="2147483792" r:id="rId8"/>
    <p:sldMasterId id="2147483804" r:id="rId9"/>
    <p:sldMasterId id="2147483816" r:id="rId10"/>
    <p:sldMasterId id="2147483864" r:id="rId11"/>
  </p:sldMasterIdLst>
  <p:notesMasterIdLst>
    <p:notesMasterId r:id="rId27"/>
  </p:notesMasterIdLst>
  <p:sldIdLst>
    <p:sldId id="278" r:id="rId12"/>
    <p:sldId id="257" r:id="rId13"/>
    <p:sldId id="258" r:id="rId14"/>
    <p:sldId id="259" r:id="rId15"/>
    <p:sldId id="260" r:id="rId16"/>
    <p:sldId id="261" r:id="rId17"/>
    <p:sldId id="262" r:id="rId18"/>
    <p:sldId id="267" r:id="rId19"/>
    <p:sldId id="268" r:id="rId20"/>
    <p:sldId id="269" r:id="rId21"/>
    <p:sldId id="270" r:id="rId22"/>
    <p:sldId id="274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25DB-36C6-41BF-B46F-2224552A4467}" type="datetimeFigureOut">
              <a:rPr lang="en-GB" smtClean="0"/>
              <a:t>16/06/2021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36C4F-D6B1-49DD-AD40-FB730C8B7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9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FF7AC-C740-45ED-8C1C-1CA63FDB444A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1"/>
            <a:ext cx="5029200" cy="41148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C8114-B2F5-43B5-A2A1-2188828C432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2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998DA1-0EB4-4440-89C1-5D88AC3AC2F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609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 algn="ctr">
              <a:defRPr sz="5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70250"/>
            <a:ext cx="85344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357B257-19B6-4008-87A2-BFF484D6C2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91847" name="Group 7"/>
          <p:cNvGrpSpPr>
            <a:grpSpLocks/>
          </p:cNvGrpSpPr>
          <p:nvPr/>
        </p:nvGrpSpPr>
        <p:grpSpPr bwMode="auto">
          <a:xfrm>
            <a:off x="304800" y="2889251"/>
            <a:ext cx="11480800" cy="201613"/>
            <a:chOff x="144" y="1680"/>
            <a:chExt cx="5424" cy="144"/>
          </a:xfrm>
        </p:grpSpPr>
        <p:sp>
          <p:nvSpPr>
            <p:cNvPr id="291848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  <p:sp>
          <p:nvSpPr>
            <p:cNvPr id="291849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  <p:sp>
          <p:nvSpPr>
            <p:cNvPr id="291850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6191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15C23-A20F-46E5-8D73-FB9023282BE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316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4989B0-AE14-4F5C-B54A-C80CCA508B9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357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99108-E427-469B-9F8D-48EEEF876C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580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131AF0-B6B9-47A8-96D9-081F4D5B88E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549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0B985-9951-472A-B028-22A584529A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580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602D7-610D-49C7-B832-0482236E47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09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B70E5-E481-4A72-A3D2-1F219542AFB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32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76EA5-055C-4C16-B117-42827FC3D48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162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417A17-E27D-46DE-A170-49404A58BB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6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882B4A-BCA4-4218-AF63-39774C4C33F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233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CFB9D-60A0-44A8-8E60-B7C2E98D47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53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-4296833" y="304800"/>
            <a:ext cx="15879233" cy="4724400"/>
            <a:chOff x="-2030" y="192"/>
            <a:chExt cx="7502" cy="2976"/>
          </a:xfrm>
        </p:grpSpPr>
        <p:sp>
          <p:nvSpPr>
            <p:cNvPr id="5123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  <p:sp>
          <p:nvSpPr>
            <p:cNvPr id="5124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5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924051" y="985839"/>
            <a:ext cx="9652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924051" y="3427413"/>
            <a:ext cx="9652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2AA52AF-FA66-4239-8D00-416E0E297B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70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17F902-0DCC-42DE-869B-C87B9C29A3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715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119EBF-5EC5-411D-84F1-0FA56A6A714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462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6684" y="1827213"/>
            <a:ext cx="477308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2967" y="1827213"/>
            <a:ext cx="477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ECB92-4271-43A3-B56B-D506D384054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532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20F507-D4F5-40E2-AF59-57BCC4E87F9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176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56D679-8D9C-438A-86FF-D9CB84299C5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031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E385B-A014-49A2-96DA-516EE7F5EF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840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0F8B99-9A95-42AA-98B9-8006BE1654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458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2D6D7C-60D0-477B-B1FD-2F2A9E8335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51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1843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843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3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438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843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4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</p:grpSp>
      <p:sp>
        <p:nvSpPr>
          <p:cNvPr id="184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8446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1C1C1C"/>
              </a:solidFill>
            </a:endParaRPr>
          </a:p>
        </p:txBody>
      </p:sp>
      <p:sp>
        <p:nvSpPr>
          <p:cNvPr id="1844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1C1C1C"/>
              </a:solidFill>
            </a:endParaRPr>
          </a:p>
        </p:txBody>
      </p:sp>
      <p:sp>
        <p:nvSpPr>
          <p:cNvPr id="18448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847E6ED-5479-4F5C-A680-298619FA9A63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8985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601F73-16C1-479E-8B44-2961436298E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0914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1884" y="301625"/>
            <a:ext cx="2436283" cy="5640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6684" y="301625"/>
            <a:ext cx="7112000" cy="5640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C9DB8-FB2A-4C66-9A23-89FA0F9466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5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62AEFD-C954-4730-A378-8CA2E25F8F0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7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95CB6C-33EE-434A-9BCF-A67A7A28C7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5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9A166-2CBD-4739-AC29-769F85472A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75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2B6FE-61D2-4596-8AD4-D5DFD35D0F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79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659EC-C62C-4419-80FE-C70B379458C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6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2E688-53E2-4EE7-9FDA-14010D70FA4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70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369C55-3FFA-4026-924A-1888B56C4A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3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D1099-171A-4FE7-A8F4-9E338DFF13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8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B0AEB4-916A-453C-92FD-365CF10D4F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098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3543-3C8F-4F43-9BC3-B8CAF922351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69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6C6D4-D627-4B7C-8E5B-2D1C6AC2D9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5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4800" y="1371600"/>
            <a:ext cx="8636000" cy="17526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4800" y="3733800"/>
            <a:ext cx="8636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448800" y="6248400"/>
            <a:ext cx="2032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080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946400" y="6248400"/>
            <a:ext cx="1625600" cy="457200"/>
          </a:xfrm>
        </p:spPr>
        <p:txBody>
          <a:bodyPr/>
          <a:lstStyle>
            <a:lvl1pPr>
              <a:defRPr/>
            </a:lvl1pPr>
          </a:lstStyle>
          <a:p>
            <a:fld id="{A0C79665-C263-4140-AD07-AED5D0E6FE40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540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36666"/>
              </a:solidFill>
            </a:endParaRP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18018" y="2103438"/>
            <a:ext cx="463549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986367" y="2105026"/>
            <a:ext cx="465667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756834" y="2105026"/>
            <a:ext cx="463551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1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D3325-CA35-425D-85E8-4DE6E873B618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14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CCA644-E46B-4BDF-83FE-C4E60101D84A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64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905000"/>
            <a:ext cx="4572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7200" y="1905000"/>
            <a:ext cx="4572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41FE6-0A25-4A1E-9A77-80A1839C3BA1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16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3E9D2C-7371-48D9-9B02-02CCA569FD40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750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C59B89-EE3F-4A94-A361-044A200C8B67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820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248F53-C43E-4386-8ED4-EC58D4B52C7A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8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EB6F-8362-4575-96FB-44FE0FCD8F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81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964F7C-3B06-446F-8177-73E561383BEF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51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984E5-22A6-44C2-8827-7E4FF3B32A63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78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ACA2-E817-4C60-BD05-98FBFD62A4A7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5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90500"/>
            <a:ext cx="2336800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0" y="190500"/>
            <a:ext cx="6807200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A507F7-99C7-4229-B39F-B299518472D0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84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4800" y="1371600"/>
            <a:ext cx="8636000" cy="17526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4800" y="3733800"/>
            <a:ext cx="8636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448800" y="6248400"/>
            <a:ext cx="2032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080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946400" y="6248400"/>
            <a:ext cx="1625600" cy="457200"/>
          </a:xfrm>
        </p:spPr>
        <p:txBody>
          <a:bodyPr/>
          <a:lstStyle>
            <a:lvl1pPr>
              <a:defRPr/>
            </a:lvl1pPr>
          </a:lstStyle>
          <a:p>
            <a:fld id="{8B4F7F87-99B7-4FB3-9EDB-C00229006E19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540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36666"/>
              </a:solidFill>
            </a:endParaRP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18018" y="2103438"/>
            <a:ext cx="463549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986367" y="2105026"/>
            <a:ext cx="465667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756834" y="2105026"/>
            <a:ext cx="463551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779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A2EDC-CE21-4154-A7F7-EBFD4A05B83D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25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7D8CEF-5C3E-4B04-83A3-0BFB48E744B1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88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905000"/>
            <a:ext cx="4572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7200" y="1905000"/>
            <a:ext cx="4572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E59541-B06B-497C-8B5D-DFA9887C92BF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86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05CE2-955C-4EF0-BF61-A5E050111E80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16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A1B30-02C3-4E21-ABCF-CD55B4E3BB35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4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BDA372-3461-4ECA-99CB-50000B7CF3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015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6AFD34-1F3A-457E-A20B-13374D1D3EE5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28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13D14F-3618-457D-9893-8B277454BBF3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46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20590-91E9-4530-9AAF-1632FB562305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43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02361-4B4B-41BA-B431-60CDEE7D9EB8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539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90500"/>
            <a:ext cx="2336800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0" y="190500"/>
            <a:ext cx="6807200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ADEDC-50D7-4C9C-A34B-788534E7D706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11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4800" y="1371600"/>
            <a:ext cx="8636000" cy="17526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4800" y="3733800"/>
            <a:ext cx="8636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448800" y="6248400"/>
            <a:ext cx="2032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080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946400" y="6248400"/>
            <a:ext cx="1625600" cy="457200"/>
          </a:xfrm>
        </p:spPr>
        <p:txBody>
          <a:bodyPr/>
          <a:lstStyle>
            <a:lvl1pPr>
              <a:defRPr/>
            </a:lvl1pPr>
          </a:lstStyle>
          <a:p>
            <a:fld id="{7E8D4EAD-0659-44AA-B018-B8100A772D28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540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36666"/>
              </a:solidFill>
            </a:endParaRP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18018" y="2103438"/>
            <a:ext cx="463549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986367" y="2105026"/>
            <a:ext cx="465667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756834" y="2105026"/>
            <a:ext cx="463551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4184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630E5-ABF3-4E30-9525-86F00E10DAE2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854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3CABD-919C-4295-9E97-0FF017E32CEB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92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905000"/>
            <a:ext cx="4572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7200" y="1905000"/>
            <a:ext cx="4572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5B6EC-7044-497C-8020-254ED05B89A2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682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70D77-7120-4BF0-91EA-6CEE3F51ACE1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2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FD79C-45B8-49F2-A7AC-DD0B3A03D4E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6F51-36C5-4F5F-B40D-604ECC9886B4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367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F277D-6B28-4F69-B596-B80DDFF26EC2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51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D3ED0-2F04-4683-BD2B-61667D4352E2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291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CE540-642C-402F-8604-976DCCB3C1E4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7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8B90EC-4C0C-48CA-8FE8-93F0FEB62305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9909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90500"/>
            <a:ext cx="2336800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0" y="190500"/>
            <a:ext cx="6807200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FFF14A-B524-48F2-B76D-2D758377BD54}" type="slidenum">
              <a:rPr lang="en-US">
                <a:solidFill>
                  <a:srgbClr val="336666"/>
                </a:solidFill>
              </a:rPr>
              <a:pPr/>
              <a:t>‹#›</a:t>
            </a:fld>
            <a:endParaRPr lang="en-US">
              <a:solidFill>
                <a:srgbClr val="33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542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11830051" cy="6858000"/>
            <a:chOff x="0" y="0"/>
            <a:chExt cx="5589" cy="4320"/>
          </a:xfrm>
        </p:grpSpPr>
        <p:sp>
          <p:nvSpPr>
            <p:cNvPr id="3075" name="Rectangle 3" descr="Stationery"/>
            <p:cNvSpPr>
              <a:spLocks noChangeArrowheads="1"/>
            </p:cNvSpPr>
            <p:nvPr/>
          </p:nvSpPr>
          <p:spPr bwMode="white">
            <a:xfrm>
              <a:off x="336" y="150"/>
              <a:ext cx="5253" cy="402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402000"/>
                </a:solidFill>
              </a:endParaRPr>
            </a:p>
          </p:txBody>
        </p:sp>
        <p:pic>
          <p:nvPicPr>
            <p:cNvPr id="3076" name="Picture 4" descr="A:\minispir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82700" y="1925638"/>
            <a:ext cx="103632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197100" y="3738563"/>
            <a:ext cx="85344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1282700" y="6100763"/>
            <a:ext cx="2540000" cy="457200"/>
          </a:xfrm>
        </p:spPr>
        <p:txBody>
          <a:bodyPr/>
          <a:lstStyle>
            <a:lvl1pPr>
              <a:defRPr>
                <a:solidFill>
                  <a:srgbClr val="A08366"/>
                </a:solidFill>
              </a:defRPr>
            </a:lvl1pPr>
          </a:lstStyle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4533900" y="6100763"/>
            <a:ext cx="3860800" cy="457200"/>
          </a:xfrm>
        </p:spPr>
        <p:txBody>
          <a:bodyPr/>
          <a:lstStyle>
            <a:lvl1pPr>
              <a:defRPr>
                <a:solidFill>
                  <a:srgbClr val="A08366"/>
                </a:solidFill>
              </a:defRPr>
            </a:lvl1pPr>
          </a:lstStyle>
          <a:p>
            <a:endParaRPr 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05900" y="6100763"/>
            <a:ext cx="2540000" cy="457200"/>
          </a:xfrm>
        </p:spPr>
        <p:txBody>
          <a:bodyPr/>
          <a:lstStyle>
            <a:lvl1pPr>
              <a:defRPr>
                <a:solidFill>
                  <a:srgbClr val="A08366"/>
                </a:solidFill>
              </a:defRPr>
            </a:lvl1pPr>
          </a:lstStyle>
          <a:p>
            <a:fld id="{F8C7E9C3-381F-4DB4-9C57-B479DCE8B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56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333629-D5FD-4579-8599-20E3878F80C4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01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32C9AC-B767-448C-BAC6-A3AB80FCDD4F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2885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800" y="18288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8288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D50A7-9E30-4B8F-81BB-8C0132FEAC51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1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03F758-7E0A-4ED9-9672-7944353D8B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58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8816E2-5472-433D-9342-D50C62FD708A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007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815ED4-9DD0-448E-BF6F-AC3B5E7DD053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829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ED01C-21D4-43BF-B63C-2FC1F70F939B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684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E4984D-0EF1-4A21-A7DF-9FF826D179AE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185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53699-6239-4559-82A7-0BB614ED53D1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0697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2AAEA-3E89-4A9A-9846-CB142C2EA828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28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3200" y="4572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800" y="4572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A08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5E29ED-9105-4F93-8F7D-4C0EC582D96D}" type="slidenum">
              <a:rPr lang="en-US">
                <a:solidFill>
                  <a:srgbClr val="A08366"/>
                </a:solidFill>
              </a:rPr>
              <a:pPr/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237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FA88B3-E567-4EFC-B43F-5AE11863BBA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919" name="Freeform 7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000000"/>
              </a:solidFill>
            </a:endParaRPr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823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18A2E-08E1-4B1C-856E-BB3183FE7EC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563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0AEE93-F185-494A-904C-D14B41340DC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3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D7B58D-1B39-4046-B20E-5FB2336F20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868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748711-CC3A-4990-9AC2-FCF29FF1FCB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985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C6E3F-59BB-4C9C-96A8-00268975D4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307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9B8FE-C121-447D-AEEE-8DEA85B39D3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42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6BA13-CDFA-451C-AB72-41C9DF92712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052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BAD175-C74D-40B0-9FCE-A12D49A8C2A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75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8ED48-48F1-401F-876D-630E9EBE4B2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9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479194-DFC2-46A2-A01E-66B984F9A9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96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E767C0-1783-4D43-86C7-E8D2B0504DE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385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2401" y="1406021"/>
            <a:ext cx="8229599" cy="2251579"/>
          </a:xfrm>
        </p:spPr>
        <p:txBody>
          <a:bodyPr lIns="0" rIns="0"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400" y="3905864"/>
            <a:ext cx="8229600" cy="112333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595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08576" y="1545336"/>
            <a:ext cx="5632704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213839-662D-44E0-8480-75D73CDC85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9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472184"/>
            <a:ext cx="8229600" cy="2130552"/>
          </a:xfrm>
        </p:spPr>
        <p:txBody>
          <a:bodyPr anchor="t">
            <a:noAutofit/>
          </a:bodyPr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6464" y="3886200"/>
            <a:ext cx="8229600" cy="91440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843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9" y="609600"/>
            <a:ext cx="4821767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2664" y="1915859"/>
            <a:ext cx="4862621" cy="2881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2339" y="1915881"/>
            <a:ext cx="4852415" cy="28813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658368" y="6356351"/>
            <a:ext cx="6803136" cy="365125"/>
          </a:xfrm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789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609601"/>
            <a:ext cx="4820979" cy="10667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1" y="1916113"/>
            <a:ext cx="4851400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" y="2860677"/>
            <a:ext cx="4851400" cy="28828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68" y="1916113"/>
            <a:ext cx="4881033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68" y="2860676"/>
            <a:ext cx="4868333" cy="28829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58368" y="6356351"/>
            <a:ext cx="6803136" cy="365125"/>
          </a:xfrm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881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551544"/>
            <a:ext cx="2438400" cy="365125"/>
          </a:xfrm>
        </p:spPr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0379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183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934" y="1920877"/>
            <a:ext cx="4872567" cy="2889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9" y="606425"/>
            <a:ext cx="4838700" cy="1041400"/>
          </a:xfrm>
        </p:spPr>
        <p:txBody>
          <a:bodyPr anchor="t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1" y="1920876"/>
            <a:ext cx="4838700" cy="1812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658368" y="6356351"/>
            <a:ext cx="6803136" cy="365125"/>
          </a:xfrm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7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600075"/>
            <a:ext cx="2766483" cy="1981201"/>
          </a:xfrm>
          <a:ln>
            <a:noFill/>
          </a:ln>
        </p:spPr>
        <p:txBody>
          <a:bodyPr anchor="t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1817" y="1651000"/>
            <a:ext cx="7503583" cy="4220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1816" y="614364"/>
            <a:ext cx="4988984" cy="9096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658368" y="6356351"/>
            <a:ext cx="6803136" cy="365125"/>
          </a:xfrm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020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5867" y="1554480"/>
            <a:ext cx="5629744" cy="38862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748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6464" y="1554480"/>
            <a:ext cx="2767584" cy="3886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8576" y="1554480"/>
            <a:ext cx="5632704" cy="3886200"/>
          </a:xfrm>
        </p:spPr>
        <p:txBody>
          <a:bodyPr vert="eaVer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653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4AF527-20BD-4B10-A25E-26E2B3EA262B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3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EBF59-3A03-4459-9C95-4329A900ED8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567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851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387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28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068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250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842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3314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4AF527-20BD-4B10-A25E-26E2B3EA262B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226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984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62DA87-BC93-4A88-94A3-EF33B04B7B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82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20EDCC-63BA-42C3-9D08-F8D3D7B5EC8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3" name="Rectangle 7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0824" name="Line 8"/>
          <p:cNvSpPr>
            <a:spLocks noChangeShapeType="1"/>
          </p:cNvSpPr>
          <p:nvPr/>
        </p:nvSpPr>
        <p:spPr bwMode="auto">
          <a:xfrm>
            <a:off x="609600" y="1447800"/>
            <a:ext cx="107696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000000"/>
              </a:solidFill>
            </a:endParaRPr>
          </a:p>
        </p:txBody>
      </p:sp>
      <p:sp>
        <p:nvSpPr>
          <p:cNvPr id="290825" name="Rectangle 9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0826" name="Rectangle 10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1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-4318000" y="0"/>
            <a:ext cx="15900400" cy="3810000"/>
            <a:chOff x="-2040" y="0"/>
            <a:chExt cx="7512" cy="2400"/>
          </a:xfrm>
        </p:grpSpPr>
        <p:sp>
          <p:nvSpPr>
            <p:cNvPr id="4099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00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101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srgbClr val="000000"/>
                </a:solidFill>
              </a:endParaRPr>
            </a:p>
          </p:txBody>
        </p:sp>
      </p:grp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826684" y="301625"/>
            <a:ext cx="975148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6684" y="1827213"/>
            <a:ext cx="975148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8FAA43-64AB-4470-9864-2555D473090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3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5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E9ADDEE-3E04-4026-AD48-A80BAD3F506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60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0" y="190500"/>
            <a:ext cx="93472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0" y="1905000"/>
            <a:ext cx="934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688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32000" y="62484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81FA44-F93F-4696-8630-34A9A3367F27}" type="slidenum">
              <a:rPr lang="en-US">
                <a:solidFill>
                  <a:srgbClr val="3366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336666"/>
              </a:solidFill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 flipV="1">
            <a:off x="18288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36666"/>
              </a:solidFill>
            </a:endParaRP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203200" y="838200"/>
            <a:ext cx="3048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719667" y="838200"/>
            <a:ext cx="3048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236133" y="838200"/>
            <a:ext cx="3048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8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0" y="190500"/>
            <a:ext cx="93472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0" y="1905000"/>
            <a:ext cx="934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688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32000" y="62484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2AB5B9-FC10-4B63-AA7E-8AC90BAD2C9B}" type="slidenum">
              <a:rPr lang="en-US">
                <a:solidFill>
                  <a:srgbClr val="3366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336666"/>
              </a:solidFill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 flipV="1">
            <a:off x="18288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36666"/>
              </a:solidFill>
            </a:endParaRP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203200" y="838200"/>
            <a:ext cx="3048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719667" y="838200"/>
            <a:ext cx="3048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236133" y="838200"/>
            <a:ext cx="3048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0" y="190500"/>
            <a:ext cx="93472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0" y="1905000"/>
            <a:ext cx="934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688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32000" y="62484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19ABA8-F725-4444-AD89-602E777FE17E}" type="slidenum">
              <a:rPr lang="en-US">
                <a:solidFill>
                  <a:srgbClr val="3366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336666"/>
              </a:solidFill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 flipV="1">
            <a:off x="18288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36666"/>
              </a:solidFill>
            </a:endParaRP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203200" y="838200"/>
            <a:ext cx="3048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719667" y="838200"/>
            <a:ext cx="3048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236133" y="838200"/>
            <a:ext cx="3048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rgbClr val="8C735A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11830051" cy="6858000"/>
            <a:chOff x="0" y="0"/>
            <a:chExt cx="5589" cy="4320"/>
          </a:xfrm>
        </p:grpSpPr>
        <p:sp>
          <p:nvSpPr>
            <p:cNvPr id="2051" name="Rectangle 3"/>
            <p:cNvSpPr>
              <a:spLocks noChangeArrowheads="1"/>
            </p:cNvSpPr>
            <p:nvPr/>
          </p:nvSpPr>
          <p:spPr bwMode="ltGray">
            <a:xfrm>
              <a:off x="336" y="150"/>
              <a:ext cx="5253" cy="4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402000"/>
                </a:solidFill>
              </a:endParaRPr>
            </a:p>
          </p:txBody>
        </p:sp>
        <p:pic>
          <p:nvPicPr>
            <p:cNvPr id="2052" name="Picture 4" descr="A:\minispir.GIF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Line 5"/>
            <p:cNvSpPr>
              <a:spLocks noChangeShapeType="1"/>
            </p:cNvSpPr>
            <p:nvPr/>
          </p:nvSpPr>
          <p:spPr bwMode="ltGray">
            <a:xfrm>
              <a:off x="640" y="1008"/>
              <a:ext cx="488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402000"/>
                </a:solidFill>
              </a:endParaRPr>
            </a:p>
          </p:txBody>
        </p:sp>
      </p:grpSp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4572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800" y="18288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20800" y="6096000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A08366"/>
              </a:solidFill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0" y="60960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A08366"/>
              </a:solidFill>
            </a:endParaRP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44000" y="6096000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5E2517AF-9B1B-42B3-BB7A-A20E82206271}" type="slidenum">
              <a:rPr lang="en-US">
                <a:solidFill>
                  <a:srgbClr val="A08366"/>
                </a:solidFill>
              </a:rPr>
              <a:pPr eaLnBrk="0" fontAlgn="base" hangingPunct="0">
                <a:spcAft>
                  <a:spcPct val="0"/>
                </a:spcAft>
              </a:pPr>
              <a:t>‹#›</a:t>
            </a:fld>
            <a:endParaRPr lang="en-US">
              <a:solidFill>
                <a:srgbClr val="A08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6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Monotype Sorts" pitchFamily="2" charset="2"/>
        <a:buChar char="4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7DE992-5993-4622-A084-FE7C0139A1B9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5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000000"/>
              </a:solidFill>
            </a:endParaRPr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6464" y="1554480"/>
            <a:ext cx="2764464" cy="19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5867" y="1547036"/>
            <a:ext cx="5629744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0" y="189469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A0D2E-7D78-410D-8DC1-9BAAABE8C8F9}" type="datetimeFigureOut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16/06/2021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6464" y="6356351"/>
            <a:ext cx="680313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46336" y="6356351"/>
            <a:ext cx="151691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D8E2-278D-4178-9196-9BE2C5DADA68}" type="slidenum">
              <a:rPr lang="en-GB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91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1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AFCFE54-FFFC-4D43-B49B-30312F21A389}" type="datetimeFigureOut">
              <a:rPr lang="en-GB" smtClean="0">
                <a:solidFill>
                  <a:srgbClr val="000000"/>
                </a:solidFill>
              </a:rPr>
              <a:pPr/>
              <a:t>16/06/2021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7A4AF527-20BD-4B10-A25E-26E2B3EA262B}" type="slidenum">
              <a:rPr lang="en-GB" smtClean="0">
                <a:solidFill>
                  <a:srgbClr val="D1282E"/>
                </a:solidFill>
              </a:rPr>
              <a:pPr/>
              <a:t>‹#›</a:t>
            </a:fld>
            <a:endParaRPr lang="en-GB">
              <a:solidFill>
                <a:srgbClr val="D1282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0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3432" y="0"/>
            <a:ext cx="10363200" cy="1470025"/>
          </a:xfrm>
        </p:spPr>
        <p:txBody>
          <a:bodyPr/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and Services</a:t>
            </a:r>
            <a:endParaRPr lang="en-GB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roducts &amp;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81" y="1628801"/>
            <a:ext cx="12225339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3809" y="188640"/>
            <a:ext cx="651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526DB0"/>
                </a:solidFill>
              </a:rPr>
              <a:t>Types of purchaser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340769"/>
            <a:ext cx="5544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400" b="1" dirty="0">
                <a:solidFill>
                  <a:srgbClr val="526DB0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Innovators: </a:t>
            </a:r>
            <a:r>
              <a:rPr lang="en-GB" sz="2000" dirty="0">
                <a:solidFill>
                  <a:srgbClr val="526DB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Adventurous; purchase early as it is exciting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b="1" dirty="0">
                <a:solidFill>
                  <a:srgbClr val="526DB0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Early adopters: </a:t>
            </a:r>
            <a:r>
              <a:rPr lang="en-GB" sz="2000" dirty="0">
                <a:solidFill>
                  <a:srgbClr val="526DB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Opinion leaders; purchase after analysis but willing to take reasonable risk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b="1" dirty="0">
                <a:solidFill>
                  <a:srgbClr val="526DB0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Early majority: </a:t>
            </a:r>
            <a:r>
              <a:rPr lang="en-GB" sz="2000" dirty="0">
                <a:solidFill>
                  <a:srgbClr val="526DB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Deliberate masses; try after respected people have tried it. Need to be infected with the idea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b="1" dirty="0">
                <a:solidFill>
                  <a:srgbClr val="526DB0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Late majority: </a:t>
            </a:r>
            <a:r>
              <a:rPr lang="en-GB" sz="2000" dirty="0">
                <a:solidFill>
                  <a:srgbClr val="526DB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Sceptical masses; try after respected people have proven it; need time to think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b="1" dirty="0">
                <a:solidFill>
                  <a:srgbClr val="526DB0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Laggards:</a:t>
            </a:r>
            <a:r>
              <a:rPr lang="en-GB" sz="2000" b="1" dirty="0">
                <a:solidFill>
                  <a:srgbClr val="526DB0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526DB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traditional of all; no urgent reason to change</a:t>
            </a:r>
            <a:endParaRPr lang="en-GB" sz="2000" b="1" dirty="0">
              <a:solidFill>
                <a:srgbClr val="526DB0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15" y="1196752"/>
            <a:ext cx="1021098" cy="7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37" y="3979954"/>
            <a:ext cx="7048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743" y="5074661"/>
            <a:ext cx="736045" cy="89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527" y="1980945"/>
            <a:ext cx="1036260" cy="99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11" y="3186214"/>
            <a:ext cx="1091221" cy="67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28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3352" y="2852936"/>
            <a:ext cx="6840438" cy="2209800"/>
          </a:xfrm>
        </p:spPr>
        <p:txBody>
          <a:bodyPr/>
          <a:lstStyle/>
          <a:p>
            <a:pPr algn="l">
              <a:lnSpc>
                <a:spcPct val="90000"/>
              </a:lnSpc>
            </a:pPr>
            <a:br>
              <a:rPr lang="en-US" sz="1600" b="1" dirty="0"/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information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1.What is being done now? Who is doing it? What could it do? What must it not do?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2.How will the alternatives be measured? What are the alternate ways of meeting requirements? What else can perform the desired function?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3.What must be done? What does it cost?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4.What else will do the job?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5.Which Ideas are the best?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Develop and expand ideas What are the impacts? What is the cost? What is the performance?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7.Present ideas. Sell alternatives.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20516" name="WordArt 4"/>
          <p:cNvSpPr>
            <a:spLocks noChangeArrowheads="1" noChangeShapeType="1" noTextEdit="1"/>
          </p:cNvSpPr>
          <p:nvPr/>
        </p:nvSpPr>
        <p:spPr bwMode="auto">
          <a:xfrm>
            <a:off x="2855640" y="332656"/>
            <a:ext cx="7776716" cy="13589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Arial Black"/>
              </a:rPr>
              <a:t>Value analysis/Value engineering</a:t>
            </a:r>
          </a:p>
        </p:txBody>
      </p:sp>
      <p:sp>
        <p:nvSpPr>
          <p:cNvPr id="320518" name="Rectangle 6"/>
          <p:cNvSpPr>
            <a:spLocks noChangeArrowheads="1"/>
          </p:cNvSpPr>
          <p:nvPr/>
        </p:nvSpPr>
        <p:spPr bwMode="auto">
          <a:xfrm>
            <a:off x="2063751" y="1844676"/>
            <a:ext cx="84248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4442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VA/VE follows a structured thought process to evaluate options: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38953">
            <a:off x="1539569" y="305034"/>
            <a:ext cx="1954978" cy="130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Marketing Strategy: How to Craft a Differentiated Value Propos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1" y="3092796"/>
            <a:ext cx="5020272" cy="376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97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59496" y="1628800"/>
            <a:ext cx="6768752" cy="48244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  <a:endParaRPr lang="en-GB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GB" sz="21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Intangibility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customer cannot see or sense product so marketer has to sell a promise: difficult to advertise or display </a:t>
            </a:r>
            <a:r>
              <a:rPr lang="en-GB" sz="21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(associate with a tangible product)</a:t>
            </a:r>
          </a:p>
          <a:p>
            <a:pPr algn="just">
              <a:lnSpc>
                <a:spcPct val="90000"/>
              </a:lnSpc>
            </a:pPr>
            <a:r>
              <a:rPr lang="en-GB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Perishability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product cannot be stored e.g. airline flight or hotel room and unused capacity is lost for ever  </a:t>
            </a:r>
            <a:r>
              <a:rPr lang="en-GB" sz="21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 forecasting)</a:t>
            </a:r>
          </a:p>
          <a:p>
            <a:pPr algn="just">
              <a:lnSpc>
                <a:spcPct val="90000"/>
              </a:lnSpc>
            </a:pPr>
            <a:r>
              <a:rPr lang="en-GB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Inseparability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buyer and seller must be present for exchange to occur as services are difficult to distribute </a:t>
            </a:r>
            <a:r>
              <a:rPr lang="en-GB" sz="21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(have multiple locations)</a:t>
            </a:r>
          </a:p>
          <a:p>
            <a:pPr algn="just">
              <a:lnSpc>
                <a:spcPct val="90000"/>
              </a:lnSpc>
            </a:pPr>
            <a:r>
              <a:rPr lang="en-GB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Heterogeneity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quality of delivered service can vary widely </a:t>
            </a:r>
            <a:r>
              <a:rPr lang="en-GB" sz="21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(standardise service)</a:t>
            </a:r>
          </a:p>
          <a:p>
            <a:pPr algn="just">
              <a:lnSpc>
                <a:spcPct val="90000"/>
              </a:lnSpc>
            </a:pPr>
            <a:r>
              <a:rPr lang="en-GB" sz="2100" b="1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depends on keeping customers satisfied long term; generating repeat business is challenging; relationship marketing becomes critical so high</a:t>
            </a:r>
            <a:br>
              <a:rPr lang="en-GB" sz="2100" b="1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100" b="1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 of training and motivation required</a:t>
            </a:r>
            <a:endParaRPr lang="en-US" sz="2100" b="1" i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WordArt 4" descr="Paper bag"/>
          <p:cNvSpPr>
            <a:spLocks noChangeArrowheads="1" noChangeShapeType="1" noTextEdit="1"/>
          </p:cNvSpPr>
          <p:nvPr/>
        </p:nvSpPr>
        <p:spPr bwMode="auto">
          <a:xfrm rot="586387">
            <a:off x="2208213" y="115889"/>
            <a:ext cx="4176712" cy="172878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TopLeft">
                <a:rot lat="0" lon="20519999" rev="0"/>
              </a:camera>
              <a:lightRig rig="legacyHarsh3" dir="r"/>
            </a:scene3d>
            <a:sp3d extrusionH="430200" prstMaterial="legacyMatte">
              <a:extrusionClr>
                <a:srgbClr val="006600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 dirty="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Arial Black"/>
              </a:rPr>
              <a:t>Services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7608168" y="332656"/>
            <a:ext cx="45005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70000"/>
              <a:buFont typeface="Wingdings" pitchFamily="2" charset="2"/>
              <a:buNone/>
            </a:pP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performed for customer or activity involving customer participation e.g. gardening, meal at restaurant, lecture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Service Containers Drupal8 | Valuebond Inc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05" y="3212976"/>
            <a:ext cx="3863752" cy="217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9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8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BCG MATRIX</a:t>
            </a:r>
            <a:br>
              <a:rPr lang="en-GB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</a:br>
            <a:endParaRPr lang="en-GB" dirty="0"/>
          </a:p>
        </p:txBody>
      </p:sp>
      <p:pic>
        <p:nvPicPr>
          <p:cNvPr id="9218" name="Picture 2" descr="Example Company In Bcg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7" y="860251"/>
            <a:ext cx="10992544" cy="59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3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 Electric (GE/McKinsey) matrix</a:t>
            </a:r>
            <a:br>
              <a:rPr lang="en-GB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</a:br>
            <a:endParaRPr lang="en-GB" dirty="0"/>
          </a:p>
        </p:txBody>
      </p:sp>
      <p:pic>
        <p:nvPicPr>
          <p:cNvPr id="10242" name="Picture 2" descr="Strategic Product Management: Product Strategy Tools - GE/McKinse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123" y="954444"/>
            <a:ext cx="9866668" cy="590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1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800" b="1" kern="10" dirty="0" err="1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Ansoff’s</a:t>
            </a:r>
            <a:r>
              <a:rPr lang="en-GB" sz="48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Matrix</a:t>
            </a:r>
            <a:endParaRPr lang="en-GB" sz="4800" dirty="0"/>
          </a:p>
        </p:txBody>
      </p:sp>
      <p:pic>
        <p:nvPicPr>
          <p:cNvPr id="11268" name="Picture 4" descr="Ansoff Growth Matrix Template for PowerPoint - Slide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807046"/>
            <a:ext cx="8977229" cy="505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63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/>
          <p:cNvSpPr>
            <a:spLocks noChangeArrowheads="1"/>
          </p:cNvSpPr>
          <p:nvPr/>
        </p:nvSpPr>
        <p:spPr bwMode="auto">
          <a:xfrm>
            <a:off x="5029200" y="2209800"/>
            <a:ext cx="2209800" cy="2209800"/>
          </a:xfrm>
          <a:prstGeom prst="ellipse">
            <a:avLst/>
          </a:prstGeom>
          <a:gradFill rotWithShape="0">
            <a:gsLst>
              <a:gs pos="0">
                <a:srgbClr val="D93192">
                  <a:gamma/>
                  <a:tint val="0"/>
                  <a:invGamma/>
                </a:srgbClr>
              </a:gs>
              <a:gs pos="100000">
                <a:srgbClr val="D9319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505200" y="11430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Seller’s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services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334000" y="6096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Product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quality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7315200" y="990600"/>
            <a:ext cx="1905000" cy="9906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Physical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characteristics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of goods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8077200" y="22860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8229600" y="35052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Brand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334000" y="52578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Design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7391400" y="46482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Packaging</a:t>
            </a: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3200400" y="45720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Product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warranty</a:t>
            </a: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2514600" y="22860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Seller’s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reputation</a:t>
            </a: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2438400" y="3505200"/>
            <a:ext cx="1600200" cy="838200"/>
          </a:xfrm>
          <a:prstGeom prst="rect">
            <a:avLst/>
          </a:prstGeom>
          <a:gradFill rotWithShape="0">
            <a:gsLst>
              <a:gs pos="0">
                <a:srgbClr val="7C7CFF"/>
              </a:gs>
              <a:gs pos="100000">
                <a:srgbClr val="7C7CFF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folHlink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 b="1">
                <a:solidFill>
                  <a:srgbClr val="000000"/>
                </a:solidFill>
              </a:rPr>
              <a:t>Colour</a:t>
            </a:r>
          </a:p>
        </p:txBody>
      </p:sp>
      <p:graphicFrame>
        <p:nvGraphicFramePr>
          <p:cNvPr id="3085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13364" y="2743201"/>
          <a:ext cx="1798637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796760" imgH="1247760" progId="MS_ClipArt_Gallery.2">
                  <p:embed/>
                </p:oleObj>
              </mc:Choice>
              <mc:Fallback>
                <p:oleObj name="Clip" r:id="rId3" imgW="1796760" imgH="124776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4" y="2743201"/>
                        <a:ext cx="1798637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AutoShape 14"/>
          <p:cNvSpPr>
            <a:spLocks noChangeArrowheads="1"/>
          </p:cNvSpPr>
          <p:nvPr/>
        </p:nvSpPr>
        <p:spPr bwMode="auto">
          <a:xfrm rot="16200000">
            <a:off x="5638800" y="17526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/>
              </a:gs>
              <a:gs pos="100000">
                <a:srgbClr val="18997C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 rot="16200000" flipH="1">
            <a:off x="5638800" y="46482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>
                  <a:gamma/>
                  <a:tint val="0"/>
                  <a:invGamma/>
                </a:srgbClr>
              </a:gs>
              <a:gs pos="100000">
                <a:srgbClr val="18997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 rot="13320000" flipH="1">
            <a:off x="6705600" y="41910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>
                  <a:gamma/>
                  <a:tint val="0"/>
                  <a:invGamma/>
                </a:srgbClr>
              </a:gs>
              <a:gs pos="100000">
                <a:srgbClr val="18997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 rot="18720000" flipH="1">
            <a:off x="4648200" y="41910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>
                  <a:gamma/>
                  <a:tint val="0"/>
                  <a:invGamma/>
                </a:srgbClr>
              </a:gs>
              <a:gs pos="100000">
                <a:srgbClr val="18997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 rot="19080000">
            <a:off x="6705600" y="20574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/>
              </a:gs>
              <a:gs pos="100000">
                <a:srgbClr val="18997C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1" name="AutoShape 19"/>
          <p:cNvSpPr>
            <a:spLocks noChangeArrowheads="1"/>
          </p:cNvSpPr>
          <p:nvPr/>
        </p:nvSpPr>
        <p:spPr bwMode="auto">
          <a:xfrm rot="13680000">
            <a:off x="4648200" y="20574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/>
              </a:gs>
              <a:gs pos="100000">
                <a:srgbClr val="18997C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2" name="AutoShape 20"/>
          <p:cNvSpPr>
            <a:spLocks noChangeArrowheads="1"/>
          </p:cNvSpPr>
          <p:nvPr/>
        </p:nvSpPr>
        <p:spPr bwMode="auto">
          <a:xfrm rot="20700000">
            <a:off x="7162800" y="25908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>
                  <a:gamma/>
                  <a:tint val="0"/>
                  <a:invGamma/>
                </a:srgbClr>
              </a:gs>
              <a:gs pos="100000">
                <a:srgbClr val="18997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3" name="AutoShape 21"/>
          <p:cNvSpPr>
            <a:spLocks noChangeArrowheads="1"/>
          </p:cNvSpPr>
          <p:nvPr/>
        </p:nvSpPr>
        <p:spPr bwMode="auto">
          <a:xfrm rot="11160000">
            <a:off x="4114800" y="27432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/>
              </a:gs>
              <a:gs pos="100000">
                <a:srgbClr val="18997C">
                  <a:gamma/>
                  <a:tint val="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4" name="AutoShape 22"/>
          <p:cNvSpPr>
            <a:spLocks noChangeArrowheads="1"/>
          </p:cNvSpPr>
          <p:nvPr/>
        </p:nvSpPr>
        <p:spPr bwMode="auto">
          <a:xfrm rot="20220000" flipH="1">
            <a:off x="4191000" y="35814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/>
              </a:gs>
              <a:gs pos="100000">
                <a:srgbClr val="18997C">
                  <a:gamma/>
                  <a:tint val="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5" name="AutoShape 23"/>
          <p:cNvSpPr>
            <a:spLocks noChangeArrowheads="1"/>
          </p:cNvSpPr>
          <p:nvPr/>
        </p:nvSpPr>
        <p:spPr bwMode="auto">
          <a:xfrm rot="11640000" flipH="1">
            <a:off x="7086600" y="3581400"/>
            <a:ext cx="990600" cy="381000"/>
          </a:xfrm>
          <a:prstGeom prst="rightArrow">
            <a:avLst>
              <a:gd name="adj1" fmla="val 50000"/>
              <a:gd name="adj2" fmla="val 130060"/>
            </a:avLst>
          </a:prstGeom>
          <a:gradFill rotWithShape="0">
            <a:gsLst>
              <a:gs pos="0">
                <a:srgbClr val="18997C">
                  <a:gamma/>
                  <a:tint val="0"/>
                  <a:invGamma/>
                </a:srgbClr>
              </a:gs>
              <a:gs pos="100000">
                <a:srgbClr val="18997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1905000" y="1"/>
            <a:ext cx="403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i="1">
                <a:solidFill>
                  <a:srgbClr val="336600"/>
                </a:solidFill>
                <a:latin typeface="Times New Roman" pitchFamily="18" charset="0"/>
              </a:rPr>
              <a:t>The Total Product</a:t>
            </a:r>
            <a:endParaRPr lang="en-CA" sz="4000" b="1" i="1">
              <a:solidFill>
                <a:srgbClr val="3366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77977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 descr="j043319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88" y="4221164"/>
            <a:ext cx="1687512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h01228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2852738"/>
            <a:ext cx="1547812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j01991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4" y="1557338"/>
            <a:ext cx="114458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WordArt 4"/>
          <p:cNvSpPr>
            <a:spLocks noChangeArrowheads="1" noChangeShapeType="1" noTextEdit="1"/>
          </p:cNvSpPr>
          <p:nvPr/>
        </p:nvSpPr>
        <p:spPr bwMode="auto">
          <a:xfrm>
            <a:off x="2279650" y="188914"/>
            <a:ext cx="8064500" cy="1285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Types of consumer products</a:t>
            </a:r>
          </a:p>
        </p:txBody>
      </p:sp>
      <p:sp>
        <p:nvSpPr>
          <p:cNvPr id="2053" name="WordArt 5"/>
          <p:cNvSpPr>
            <a:spLocks noChangeArrowheads="1" noChangeShapeType="1" noTextEdit="1"/>
          </p:cNvSpPr>
          <p:nvPr/>
        </p:nvSpPr>
        <p:spPr bwMode="auto">
          <a:xfrm>
            <a:off x="2279651" y="1628775"/>
            <a:ext cx="1876425" cy="857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solidFill>
                  <a:srgbClr val="FF6600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Convenience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solidFill>
                  <a:srgbClr val="FF6600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product</a:t>
            </a:r>
          </a:p>
        </p:txBody>
      </p:sp>
      <p:sp>
        <p:nvSpPr>
          <p:cNvPr id="2054" name="WordArt 6"/>
          <p:cNvSpPr>
            <a:spLocks noChangeArrowheads="1" noChangeShapeType="1" noTextEdit="1"/>
          </p:cNvSpPr>
          <p:nvPr/>
        </p:nvSpPr>
        <p:spPr bwMode="auto">
          <a:xfrm>
            <a:off x="2424114" y="2852738"/>
            <a:ext cx="1362075" cy="857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 dirty="0">
                <a:solidFill>
                  <a:srgbClr val="FF9900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Shopping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 dirty="0">
                <a:solidFill>
                  <a:srgbClr val="FF9900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product</a:t>
            </a:r>
          </a:p>
        </p:txBody>
      </p:sp>
      <p:sp>
        <p:nvSpPr>
          <p:cNvPr id="2055" name="WordArt 7"/>
          <p:cNvSpPr>
            <a:spLocks noChangeArrowheads="1" noChangeShapeType="1" noTextEdit="1"/>
          </p:cNvSpPr>
          <p:nvPr/>
        </p:nvSpPr>
        <p:spPr bwMode="auto">
          <a:xfrm>
            <a:off x="2424113" y="4076700"/>
            <a:ext cx="1352550" cy="857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Specialty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product</a:t>
            </a:r>
          </a:p>
        </p:txBody>
      </p:sp>
      <p:sp>
        <p:nvSpPr>
          <p:cNvPr id="2056" name="WordArt 8"/>
          <p:cNvSpPr>
            <a:spLocks noChangeArrowheads="1" noChangeShapeType="1" noTextEdit="1"/>
          </p:cNvSpPr>
          <p:nvPr/>
        </p:nvSpPr>
        <p:spPr bwMode="auto">
          <a:xfrm>
            <a:off x="2495551" y="5373688"/>
            <a:ext cx="1362075" cy="857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solidFill>
                  <a:srgbClr val="FF6600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Unsought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solidFill>
                  <a:srgbClr val="FF6600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product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3792538" y="1916114"/>
            <a:ext cx="6551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inexpensive – merits little</a:t>
            </a:r>
            <a:b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effort</a:t>
            </a:r>
            <a:endParaRPr lang="en-US" sz="2400" b="1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719514" y="2924176"/>
            <a:ext cx="68040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comparison shopping – usually</a:t>
            </a:r>
            <a:b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and found in fewer outlets</a:t>
            </a:r>
            <a:endParaRPr lang="en-US" sz="2400" b="1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3792539" y="4149726"/>
            <a:ext cx="6696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 consumer search – buyer is</a:t>
            </a:r>
            <a:b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reluctant to accept substitutes</a:t>
            </a:r>
            <a:endParaRPr lang="en-US" sz="2400" b="1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3863975" y="5445126"/>
            <a:ext cx="6553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unknown or a known product</a:t>
            </a:r>
            <a:b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 buyer does not actively seek</a:t>
            </a:r>
            <a:endParaRPr lang="en-US" sz="2400" b="1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4" name="Picture 16" descr="j03329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6" y="5516564"/>
            <a:ext cx="169227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4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WordArt 4"/>
          <p:cNvSpPr>
            <a:spLocks noChangeArrowheads="1" noChangeShapeType="1" noTextEdit="1"/>
          </p:cNvSpPr>
          <p:nvPr/>
        </p:nvSpPr>
        <p:spPr bwMode="auto">
          <a:xfrm>
            <a:off x="2924631" y="476250"/>
            <a:ext cx="7140119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Product line, width and depth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3432175" y="1268414"/>
            <a:ext cx="0" cy="46815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432176" y="1989138"/>
            <a:ext cx="4824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56" name="WordArt 8"/>
          <p:cNvSpPr>
            <a:spLocks noChangeArrowheads="1" noChangeShapeType="1" noTextEdit="1"/>
          </p:cNvSpPr>
          <p:nvPr/>
        </p:nvSpPr>
        <p:spPr bwMode="auto">
          <a:xfrm rot="5400000">
            <a:off x="-176213" y="3581401"/>
            <a:ext cx="4695825" cy="6477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Width of product mix</a:t>
            </a:r>
          </a:p>
        </p:txBody>
      </p:sp>
      <p:sp>
        <p:nvSpPr>
          <p:cNvPr id="2057" name="WordArt 9"/>
          <p:cNvSpPr>
            <a:spLocks noChangeArrowheads="1" noChangeShapeType="1" noTextEdit="1"/>
          </p:cNvSpPr>
          <p:nvPr/>
        </p:nvSpPr>
        <p:spPr bwMode="auto">
          <a:xfrm rot="5400000">
            <a:off x="8285164" y="3687764"/>
            <a:ext cx="3171825" cy="638175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B2B2B2">
                      <a:alpha val="80000"/>
                    </a:srgbClr>
                  </a:outerShdw>
                </a:effectLst>
                <a:latin typeface="Arial Black"/>
              </a:rPr>
              <a:t>Depth of mix</a:t>
            </a:r>
          </a:p>
        </p:txBody>
      </p:sp>
      <p:sp>
        <p:nvSpPr>
          <p:cNvPr id="2059" name="WordArt 11"/>
          <p:cNvSpPr>
            <a:spLocks noChangeArrowheads="1" noChangeShapeType="1" noTextEdit="1"/>
          </p:cNvSpPr>
          <p:nvPr/>
        </p:nvSpPr>
        <p:spPr bwMode="auto">
          <a:xfrm>
            <a:off x="3935413" y="1268413"/>
            <a:ext cx="4114800" cy="6477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1   2   3   4   5   6</a:t>
            </a:r>
          </a:p>
        </p:txBody>
      </p:sp>
      <p:sp>
        <p:nvSpPr>
          <p:cNvPr id="2061" name="WordArt 13"/>
          <p:cNvSpPr>
            <a:spLocks noChangeArrowheads="1" noChangeShapeType="1" noTextEdit="1"/>
          </p:cNvSpPr>
          <p:nvPr/>
        </p:nvSpPr>
        <p:spPr bwMode="auto">
          <a:xfrm>
            <a:off x="2782888" y="2924176"/>
            <a:ext cx="514350" cy="4286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Instant</a:t>
            </a:r>
          </a:p>
        </p:txBody>
      </p:sp>
      <p:sp>
        <p:nvSpPr>
          <p:cNvPr id="2062" name="WordArt 14"/>
          <p:cNvSpPr>
            <a:spLocks noChangeArrowheads="1" noChangeShapeType="1" noTextEdit="1"/>
          </p:cNvSpPr>
          <p:nvPr/>
        </p:nvSpPr>
        <p:spPr bwMode="auto">
          <a:xfrm>
            <a:off x="2782889" y="3933826"/>
            <a:ext cx="504825" cy="4286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Ground</a:t>
            </a:r>
          </a:p>
        </p:txBody>
      </p:sp>
      <p:sp>
        <p:nvSpPr>
          <p:cNvPr id="2063" name="WordArt 15"/>
          <p:cNvSpPr>
            <a:spLocks noChangeArrowheads="1" noChangeShapeType="1" noTextEdit="1"/>
          </p:cNvSpPr>
          <p:nvPr/>
        </p:nvSpPr>
        <p:spPr bwMode="auto">
          <a:xfrm>
            <a:off x="2927351" y="4797426"/>
            <a:ext cx="352425" cy="4286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Bags</a:t>
            </a:r>
          </a:p>
        </p:txBody>
      </p:sp>
      <p:sp>
        <p:nvSpPr>
          <p:cNvPr id="2064" name="WordArt 16"/>
          <p:cNvSpPr>
            <a:spLocks noChangeArrowheads="1" noChangeShapeType="1" noTextEdit="1"/>
          </p:cNvSpPr>
          <p:nvPr/>
        </p:nvSpPr>
        <p:spPr bwMode="auto">
          <a:xfrm>
            <a:off x="2855913" y="5661026"/>
            <a:ext cx="438150" cy="4286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Beans</a:t>
            </a:r>
          </a:p>
        </p:txBody>
      </p:sp>
      <p:sp>
        <p:nvSpPr>
          <p:cNvPr id="2065" name="WordArt 17"/>
          <p:cNvSpPr>
            <a:spLocks noChangeArrowheads="1" noChangeShapeType="1" noTextEdit="1"/>
          </p:cNvSpPr>
          <p:nvPr/>
        </p:nvSpPr>
        <p:spPr bwMode="auto">
          <a:xfrm>
            <a:off x="2640014" y="1700214"/>
            <a:ext cx="1000125" cy="428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Coffee</a:t>
            </a:r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3432175" y="3141663"/>
            <a:ext cx="4751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3432176" y="4221163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3432176" y="5084763"/>
            <a:ext cx="1439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3432176" y="5949950"/>
            <a:ext cx="3095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 flipH="1" flipV="1">
            <a:off x="8472488" y="3284538"/>
            <a:ext cx="1223962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71" name="Line 23"/>
          <p:cNvSpPr>
            <a:spLocks noChangeShapeType="1"/>
          </p:cNvSpPr>
          <p:nvPr/>
        </p:nvSpPr>
        <p:spPr bwMode="auto">
          <a:xfrm flipH="1">
            <a:off x="6600826" y="4076701"/>
            <a:ext cx="30956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 flipH="1">
            <a:off x="5087938" y="4076701"/>
            <a:ext cx="4608512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73" name="Line 25"/>
          <p:cNvSpPr>
            <a:spLocks noChangeShapeType="1"/>
          </p:cNvSpPr>
          <p:nvPr/>
        </p:nvSpPr>
        <p:spPr bwMode="auto">
          <a:xfrm flipH="1">
            <a:off x="6888164" y="4076701"/>
            <a:ext cx="280828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8164"/>
            <a:ext cx="1400631" cy="1514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91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WordArt 4"/>
          <p:cNvSpPr>
            <a:spLocks noChangeArrowheads="1" noChangeShapeType="1" noTextEdit="1"/>
          </p:cNvSpPr>
          <p:nvPr/>
        </p:nvSpPr>
        <p:spPr bwMode="auto">
          <a:xfrm>
            <a:off x="2711450" y="476250"/>
            <a:ext cx="73533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Product line, width, depth explanation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3432175" y="1268414"/>
            <a:ext cx="0" cy="46815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432176" y="1989138"/>
            <a:ext cx="4824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74" name="WordArt 26"/>
          <p:cNvSpPr>
            <a:spLocks noChangeArrowheads="1" noChangeShapeType="1" noTextEdit="1"/>
          </p:cNvSpPr>
          <p:nvPr/>
        </p:nvSpPr>
        <p:spPr bwMode="auto">
          <a:xfrm>
            <a:off x="3575051" y="2276476"/>
            <a:ext cx="6913563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Product line = group of closely related items</a:t>
            </a:r>
          </a:p>
        </p:txBody>
      </p:sp>
      <p:sp>
        <p:nvSpPr>
          <p:cNvPr id="2075" name="WordArt 27"/>
          <p:cNvSpPr>
            <a:spLocks noChangeArrowheads="1" noChangeShapeType="1" noTextEdit="1"/>
          </p:cNvSpPr>
          <p:nvPr/>
        </p:nvSpPr>
        <p:spPr bwMode="auto">
          <a:xfrm>
            <a:off x="3503613" y="1341439"/>
            <a:ext cx="6985000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Product mix/assortment = all products company makes</a:t>
            </a:r>
          </a:p>
        </p:txBody>
      </p:sp>
      <p:sp>
        <p:nvSpPr>
          <p:cNvPr id="2076" name="WordArt 28"/>
          <p:cNvSpPr>
            <a:spLocks noChangeArrowheads="1" noChangeShapeType="1" noTextEdit="1"/>
          </p:cNvSpPr>
          <p:nvPr/>
        </p:nvSpPr>
        <p:spPr bwMode="auto">
          <a:xfrm>
            <a:off x="3575051" y="4724401"/>
            <a:ext cx="6913563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Width of mix = number of product lines carried</a:t>
            </a:r>
          </a:p>
        </p:txBody>
      </p:sp>
      <p:sp>
        <p:nvSpPr>
          <p:cNvPr id="2077" name="WordArt 29"/>
          <p:cNvSpPr>
            <a:spLocks noChangeArrowheads="1" noChangeShapeType="1" noTextEdit="1"/>
          </p:cNvSpPr>
          <p:nvPr/>
        </p:nvSpPr>
        <p:spPr bwMode="auto">
          <a:xfrm>
            <a:off x="3575051" y="3357564"/>
            <a:ext cx="6913563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Depth of mix = assortment of items in each product line</a:t>
            </a:r>
          </a:p>
        </p:txBody>
      </p:sp>
    </p:spTree>
    <p:extLst>
      <p:ext uri="{BB962C8B-B14F-4D97-AF65-F5344CB8AC3E}">
        <p14:creationId xmlns:p14="http://schemas.microsoft.com/office/powerpoint/2010/main" val="164837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WordArt 4"/>
          <p:cNvSpPr>
            <a:spLocks noChangeArrowheads="1" noChangeShapeType="1" noTextEdit="1"/>
          </p:cNvSpPr>
          <p:nvPr/>
        </p:nvSpPr>
        <p:spPr bwMode="auto">
          <a:xfrm>
            <a:off x="3575050" y="1268413"/>
            <a:ext cx="69215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Product class, categories, brands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3432175" y="1268414"/>
            <a:ext cx="0" cy="46815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432176" y="1989138"/>
            <a:ext cx="4824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336666"/>
              </a:solidFill>
            </a:endParaRPr>
          </a:p>
        </p:txBody>
      </p:sp>
      <p:sp>
        <p:nvSpPr>
          <p:cNvPr id="2074" name="WordArt 26"/>
          <p:cNvSpPr>
            <a:spLocks noChangeArrowheads="1" noChangeShapeType="1" noTextEdit="1"/>
          </p:cNvSpPr>
          <p:nvPr/>
        </p:nvSpPr>
        <p:spPr bwMode="auto">
          <a:xfrm>
            <a:off x="3575051" y="2349500"/>
            <a:ext cx="3960813" cy="5651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Product class = Automobiles</a:t>
            </a:r>
          </a:p>
        </p:txBody>
      </p:sp>
      <p:sp>
        <p:nvSpPr>
          <p:cNvPr id="2076" name="WordArt 28"/>
          <p:cNvSpPr>
            <a:spLocks noChangeArrowheads="1" noChangeShapeType="1" noTextEdit="1"/>
          </p:cNvSpPr>
          <p:nvPr/>
        </p:nvSpPr>
        <p:spPr bwMode="auto">
          <a:xfrm>
            <a:off x="3575051" y="4724401"/>
            <a:ext cx="6913563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Product brands = Ford; Toyota; Nissan; Renault; Jaguar</a:t>
            </a:r>
          </a:p>
        </p:txBody>
      </p:sp>
      <p:sp>
        <p:nvSpPr>
          <p:cNvPr id="2077" name="WordArt 29"/>
          <p:cNvSpPr>
            <a:spLocks noChangeArrowheads="1" noChangeShapeType="1" noTextEdit="1"/>
          </p:cNvSpPr>
          <p:nvPr/>
        </p:nvSpPr>
        <p:spPr bwMode="auto">
          <a:xfrm>
            <a:off x="3503613" y="3357563"/>
            <a:ext cx="6985000" cy="792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Product categories = vans; cars; lorries; large or small vehicles; etc</a:t>
            </a:r>
          </a:p>
        </p:txBody>
      </p:sp>
    </p:spTree>
    <p:extLst>
      <p:ext uri="{BB962C8B-B14F-4D97-AF65-F5344CB8AC3E}">
        <p14:creationId xmlns:p14="http://schemas.microsoft.com/office/powerpoint/2010/main" val="267004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6025" y="228600"/>
            <a:ext cx="7772400" cy="914400"/>
          </a:xfrm>
        </p:spPr>
        <p:txBody>
          <a:bodyPr/>
          <a:lstStyle/>
          <a:p>
            <a:r>
              <a:rPr lang="en-GB">
                <a:solidFill>
                  <a:srgbClr val="100800"/>
                </a:solidFill>
              </a:rPr>
              <a:t>The Product Life Cycle</a:t>
            </a:r>
            <a:endParaRPr lang="en-GB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4114800" y="1524000"/>
            <a:ext cx="54864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3810000" y="33528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4953000" y="15240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5943600" y="15240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8229600" y="15240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6" name="Freeform 10"/>
          <p:cNvSpPr>
            <a:spLocks/>
          </p:cNvSpPr>
          <p:nvPr/>
        </p:nvSpPr>
        <p:spPr bwMode="auto">
          <a:xfrm>
            <a:off x="4114800" y="2133600"/>
            <a:ext cx="1828800" cy="1917700"/>
          </a:xfrm>
          <a:custGeom>
            <a:avLst/>
            <a:gdLst>
              <a:gd name="T0" fmla="*/ 0 w 1152"/>
              <a:gd name="T1" fmla="*/ 1200 h 1208"/>
              <a:gd name="T2" fmla="*/ 528 w 1152"/>
              <a:gd name="T3" fmla="*/ 1008 h 1208"/>
              <a:gd name="T4" fmla="*/ 1152 w 1152"/>
              <a:gd name="T5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208">
                <a:moveTo>
                  <a:pt x="0" y="1200"/>
                </a:moveTo>
                <a:cubicBezTo>
                  <a:pt x="168" y="1204"/>
                  <a:pt x="336" y="1208"/>
                  <a:pt x="528" y="1008"/>
                </a:cubicBezTo>
                <a:cubicBezTo>
                  <a:pt x="720" y="808"/>
                  <a:pt x="1048" y="168"/>
                  <a:pt x="115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7" name="Freeform 11"/>
          <p:cNvSpPr>
            <a:spLocks/>
          </p:cNvSpPr>
          <p:nvPr/>
        </p:nvSpPr>
        <p:spPr bwMode="auto">
          <a:xfrm>
            <a:off x="5943600" y="1879600"/>
            <a:ext cx="2286000" cy="406400"/>
          </a:xfrm>
          <a:custGeom>
            <a:avLst/>
            <a:gdLst>
              <a:gd name="T0" fmla="*/ 0 w 1440"/>
              <a:gd name="T1" fmla="*/ 160 h 256"/>
              <a:gd name="T2" fmla="*/ 672 w 1440"/>
              <a:gd name="T3" fmla="*/ 16 h 256"/>
              <a:gd name="T4" fmla="*/ 1440 w 1440"/>
              <a:gd name="T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256">
                <a:moveTo>
                  <a:pt x="0" y="160"/>
                </a:moveTo>
                <a:cubicBezTo>
                  <a:pt x="216" y="80"/>
                  <a:pt x="432" y="0"/>
                  <a:pt x="672" y="16"/>
                </a:cubicBezTo>
                <a:cubicBezTo>
                  <a:pt x="912" y="32"/>
                  <a:pt x="1176" y="144"/>
                  <a:pt x="1440" y="25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8229600" y="2286000"/>
            <a:ext cx="1371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7010400" y="1752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7086600" y="1752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7010400" y="3810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7086600" y="3810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7010400" y="3124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7086600" y="3124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 flipH="1">
            <a:off x="3124200" y="40386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18" name="WordArt 22"/>
          <p:cNvSpPr>
            <a:spLocks noChangeArrowheads="1" noChangeShapeType="1" noTextEdit="1"/>
          </p:cNvSpPr>
          <p:nvPr/>
        </p:nvSpPr>
        <p:spPr bwMode="auto">
          <a:xfrm rot="3570836">
            <a:off x="2809876" y="1449389"/>
            <a:ext cx="1381125" cy="4540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1829164" scaled="1"/>
                </a:gradFill>
                <a:cs typeface="Times New Roman"/>
              </a:rPr>
              <a:t>Development</a:t>
            </a:r>
          </a:p>
        </p:txBody>
      </p:sp>
      <p:sp>
        <p:nvSpPr>
          <p:cNvPr id="4119" name="WordArt 23"/>
          <p:cNvSpPr>
            <a:spLocks noChangeArrowheads="1" noChangeShapeType="1" noTextEdit="1"/>
          </p:cNvSpPr>
          <p:nvPr/>
        </p:nvSpPr>
        <p:spPr bwMode="auto">
          <a:xfrm rot="3430506">
            <a:off x="3543300" y="1562100"/>
            <a:ext cx="1485900" cy="3429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1969494" scaled="1"/>
                </a:gradFill>
                <a:cs typeface="Times New Roman"/>
              </a:rPr>
              <a:t>Introduction</a:t>
            </a:r>
          </a:p>
        </p:txBody>
      </p:sp>
      <p:sp>
        <p:nvSpPr>
          <p:cNvPr id="4121" name="WordArt 25"/>
          <p:cNvSpPr>
            <a:spLocks noChangeArrowheads="1" noChangeShapeType="1" noTextEdit="1"/>
          </p:cNvSpPr>
          <p:nvPr/>
        </p:nvSpPr>
        <p:spPr bwMode="auto">
          <a:xfrm rot="3408577">
            <a:off x="4891088" y="1357313"/>
            <a:ext cx="923925" cy="3429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1991423" scaled="1"/>
                </a:gradFill>
                <a:cs typeface="Times New Roman"/>
              </a:rPr>
              <a:t>Growth</a:t>
            </a:r>
          </a:p>
        </p:txBody>
      </p:sp>
      <p:sp>
        <p:nvSpPr>
          <p:cNvPr id="4122" name="WordArt 26"/>
          <p:cNvSpPr>
            <a:spLocks noChangeArrowheads="1" noChangeShapeType="1" noTextEdit="1"/>
          </p:cNvSpPr>
          <p:nvPr/>
        </p:nvSpPr>
        <p:spPr bwMode="auto">
          <a:xfrm rot="3216153">
            <a:off x="5952332" y="1461294"/>
            <a:ext cx="1047750" cy="4492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2183847" scaled="1"/>
                </a:gradFill>
                <a:cs typeface="Times New Roman"/>
              </a:rPr>
              <a:t>Maturity</a:t>
            </a:r>
          </a:p>
        </p:txBody>
      </p:sp>
      <p:sp>
        <p:nvSpPr>
          <p:cNvPr id="4123" name="WordArt 27"/>
          <p:cNvSpPr>
            <a:spLocks noChangeArrowheads="1" noChangeShapeType="1" noTextEdit="1"/>
          </p:cNvSpPr>
          <p:nvPr/>
        </p:nvSpPr>
        <p:spPr bwMode="auto">
          <a:xfrm rot="2808720">
            <a:off x="7009607" y="1448594"/>
            <a:ext cx="1238250" cy="3222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2591280" scaled="1"/>
                </a:gradFill>
                <a:cs typeface="Times New Roman"/>
              </a:rPr>
              <a:t>Saturation</a:t>
            </a:r>
          </a:p>
        </p:txBody>
      </p:sp>
      <p:sp>
        <p:nvSpPr>
          <p:cNvPr id="4124" name="WordArt 28"/>
          <p:cNvSpPr>
            <a:spLocks noChangeArrowheads="1" noChangeShapeType="1" noTextEdit="1"/>
          </p:cNvSpPr>
          <p:nvPr/>
        </p:nvSpPr>
        <p:spPr bwMode="auto">
          <a:xfrm rot="2840995">
            <a:off x="8391525" y="1438275"/>
            <a:ext cx="933450" cy="3429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2559005" scaled="1"/>
                </a:gradFill>
                <a:cs typeface="Times New Roman"/>
              </a:rPr>
              <a:t>Decline</a:t>
            </a:r>
          </a:p>
        </p:txBody>
      </p:sp>
      <p:sp>
        <p:nvSpPr>
          <p:cNvPr id="4126" name="Text Box 30"/>
          <p:cNvSpPr txBox="1">
            <a:spLocks noChangeArrowheads="1"/>
          </p:cNvSpPr>
          <p:nvPr/>
        </p:nvSpPr>
        <p:spPr bwMode="auto">
          <a:xfrm>
            <a:off x="2438400" y="3040063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402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Cash + ve</a:t>
            </a:r>
          </a:p>
        </p:txBody>
      </p:sp>
      <p:sp>
        <p:nvSpPr>
          <p:cNvPr id="4127" name="Text Box 31"/>
          <p:cNvSpPr txBox="1">
            <a:spLocks noChangeArrowheads="1"/>
          </p:cNvSpPr>
          <p:nvPr/>
        </p:nvSpPr>
        <p:spPr bwMode="auto">
          <a:xfrm>
            <a:off x="3429000" y="365760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402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28" name="Text Box 32"/>
          <p:cNvSpPr txBox="1">
            <a:spLocks noChangeArrowheads="1"/>
          </p:cNvSpPr>
          <p:nvPr/>
        </p:nvSpPr>
        <p:spPr bwMode="auto">
          <a:xfrm>
            <a:off x="2590800" y="4495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402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Cash - ve</a:t>
            </a:r>
          </a:p>
        </p:txBody>
      </p:sp>
      <p:sp>
        <p:nvSpPr>
          <p:cNvPr id="4129" name="Line 33"/>
          <p:cNvSpPr>
            <a:spLocks noChangeShapeType="1"/>
          </p:cNvSpPr>
          <p:nvPr/>
        </p:nvSpPr>
        <p:spPr bwMode="auto">
          <a:xfrm>
            <a:off x="4114800" y="4038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30" name="Line 34"/>
          <p:cNvSpPr>
            <a:spLocks noChangeShapeType="1"/>
          </p:cNvSpPr>
          <p:nvPr/>
        </p:nvSpPr>
        <p:spPr bwMode="auto">
          <a:xfrm>
            <a:off x="3124200" y="4038600"/>
            <a:ext cx="9906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31" name="Freeform 35"/>
          <p:cNvSpPr>
            <a:spLocks/>
          </p:cNvSpPr>
          <p:nvPr/>
        </p:nvSpPr>
        <p:spPr bwMode="auto">
          <a:xfrm>
            <a:off x="4114800" y="3225800"/>
            <a:ext cx="5486400" cy="1422400"/>
          </a:xfrm>
          <a:custGeom>
            <a:avLst/>
            <a:gdLst>
              <a:gd name="T0" fmla="*/ 0 w 3456"/>
              <a:gd name="T1" fmla="*/ 896 h 896"/>
              <a:gd name="T2" fmla="*/ 528 w 3456"/>
              <a:gd name="T3" fmla="*/ 656 h 896"/>
              <a:gd name="T4" fmla="*/ 1152 w 3456"/>
              <a:gd name="T5" fmla="*/ 128 h 896"/>
              <a:gd name="T6" fmla="*/ 2160 w 3456"/>
              <a:gd name="T7" fmla="*/ 80 h 896"/>
              <a:gd name="T8" fmla="*/ 3456 w 3456"/>
              <a:gd name="T9" fmla="*/ 608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6" h="896">
                <a:moveTo>
                  <a:pt x="0" y="896"/>
                </a:moveTo>
                <a:cubicBezTo>
                  <a:pt x="168" y="840"/>
                  <a:pt x="336" y="784"/>
                  <a:pt x="528" y="656"/>
                </a:cubicBezTo>
                <a:cubicBezTo>
                  <a:pt x="720" y="528"/>
                  <a:pt x="880" y="224"/>
                  <a:pt x="1152" y="128"/>
                </a:cubicBezTo>
                <a:cubicBezTo>
                  <a:pt x="1424" y="32"/>
                  <a:pt x="1776" y="0"/>
                  <a:pt x="2160" y="80"/>
                </a:cubicBezTo>
                <a:cubicBezTo>
                  <a:pt x="2544" y="160"/>
                  <a:pt x="3000" y="384"/>
                  <a:pt x="3456" y="608"/>
                </a:cubicBezTo>
              </a:path>
            </a:pathLst>
          </a:cu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32" name="WordArt 36"/>
          <p:cNvSpPr>
            <a:spLocks noChangeArrowheads="1" noChangeShapeType="1" noTextEdit="1"/>
          </p:cNvSpPr>
          <p:nvPr/>
        </p:nvSpPr>
        <p:spPr bwMode="auto">
          <a:xfrm rot="2693749">
            <a:off x="9299575" y="2503488"/>
            <a:ext cx="1066800" cy="6350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Sales</a:t>
            </a:r>
          </a:p>
        </p:txBody>
      </p:sp>
      <p:sp>
        <p:nvSpPr>
          <p:cNvPr id="4133" name="WordArt 37"/>
          <p:cNvSpPr>
            <a:spLocks noChangeArrowheads="1" noChangeShapeType="1" noTextEdit="1"/>
          </p:cNvSpPr>
          <p:nvPr/>
        </p:nvSpPr>
        <p:spPr bwMode="auto">
          <a:xfrm rot="2092546">
            <a:off x="8997951" y="3603625"/>
            <a:ext cx="1387475" cy="5461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3307454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Impact"/>
              </a:rPr>
              <a:t>Profit/loss</a:t>
            </a:r>
          </a:p>
        </p:txBody>
      </p:sp>
      <p:sp>
        <p:nvSpPr>
          <p:cNvPr id="4134" name="Line 38"/>
          <p:cNvSpPr>
            <a:spLocks noChangeShapeType="1"/>
          </p:cNvSpPr>
          <p:nvPr/>
        </p:nvSpPr>
        <p:spPr bwMode="auto">
          <a:xfrm flipH="1" flipV="1">
            <a:off x="7086600" y="4191000"/>
            <a:ext cx="1524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35" name="Text Box 39"/>
          <p:cNvSpPr txBox="1">
            <a:spLocks noChangeArrowheads="1"/>
          </p:cNvSpPr>
          <p:nvPr/>
        </p:nvSpPr>
        <p:spPr bwMode="auto">
          <a:xfrm>
            <a:off x="6705600" y="4724401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>
                <a:solidFill>
                  <a:srgbClr val="402000"/>
                </a:solidFill>
              </a:rPr>
              <a:t>Scale break</a:t>
            </a:r>
            <a:endParaRPr lang="en-GB" sz="2400">
              <a:solidFill>
                <a:srgbClr val="402000"/>
              </a:solidFill>
            </a:endParaRPr>
          </a:p>
        </p:txBody>
      </p:sp>
      <p:sp>
        <p:nvSpPr>
          <p:cNvPr id="4136" name="Line 40"/>
          <p:cNvSpPr>
            <a:spLocks noChangeShapeType="1"/>
          </p:cNvSpPr>
          <p:nvPr/>
        </p:nvSpPr>
        <p:spPr bwMode="auto">
          <a:xfrm>
            <a:off x="9601200" y="4038600"/>
            <a:ext cx="0" cy="45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402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022" y="111866"/>
            <a:ext cx="1185935" cy="203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85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WordArt 4"/>
          <p:cNvSpPr>
            <a:spLocks noChangeArrowheads="1" noChangeShapeType="1" noTextEdit="1"/>
          </p:cNvSpPr>
          <p:nvPr/>
        </p:nvSpPr>
        <p:spPr bwMode="auto">
          <a:xfrm>
            <a:off x="2063751" y="260351"/>
            <a:ext cx="8208963" cy="657225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New Product Development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79376" y="1340768"/>
            <a:ext cx="7848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GB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Innovative products</a:t>
            </a:r>
            <a:r>
              <a:rPr lang="en-GB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truly unique. Still to be developed products in this category might be a cure for cancer. Any such new product satisfies a real need that is not being satisfied at the time it is introduced</a:t>
            </a:r>
            <a:br>
              <a:rPr lang="en-GB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GB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Replacement products</a:t>
            </a:r>
            <a:r>
              <a:rPr lang="en-GB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are significantly different to existing products in terms of form, function and benefits. e.g. Johnson &amp; Johnson </a:t>
            </a:r>
            <a:r>
              <a:rPr lang="en-GB" sz="20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Acuvue</a:t>
            </a:r>
            <a:r>
              <a:rPr lang="en-GB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disposable contact lenses</a:t>
            </a:r>
            <a:br>
              <a:rPr lang="en-GB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GB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Imitative products</a:t>
            </a:r>
            <a:r>
              <a:rPr lang="en-GB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(sometimes called ‘me too’ products) – might be new to a particular company, but not new to the market. e.g. cold and cough cure remedies and detergent manufacturers routinely introduce ‘new’ products that are imitations of existing products</a:t>
            </a:r>
            <a:endParaRPr lang="en-US" sz="20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World's First Covid-19 Vaccine? A Ray of Hope as Russia's Sechenov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20" y="1196752"/>
            <a:ext cx="2312268" cy="15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endy replacement products: Minister presents nutritional report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300" y="3212976"/>
            <a:ext cx="2279212" cy="128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'Oreal sues Drunk Elephant for vitamin C patent infringement - Vo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4803936"/>
            <a:ext cx="2054064" cy="205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21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0"/>
            <a:ext cx="1698154" cy="147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70" y="0"/>
            <a:ext cx="2449131" cy="162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1917" y="352190"/>
            <a:ext cx="393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gradFill>
                  <a:gsLst>
                    <a:gs pos="25000">
                      <a:srgbClr val="DB8631">
                        <a:satMod val="155000"/>
                      </a:srgbClr>
                    </a:gs>
                    <a:gs pos="100000">
                      <a:srgbClr val="DB8631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Diffusion of </a:t>
            </a:r>
          </a:p>
        </p:txBody>
      </p:sp>
      <p:sp>
        <p:nvSpPr>
          <p:cNvPr id="5" name="Right Arrow 4"/>
          <p:cNvSpPr/>
          <p:nvPr/>
        </p:nvSpPr>
        <p:spPr>
          <a:xfrm rot="21201361">
            <a:off x="6852082" y="597831"/>
            <a:ext cx="165672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6200000">
            <a:off x="3935109" y="-609507"/>
            <a:ext cx="4812419" cy="7992889"/>
          </a:xfrm>
          <a:prstGeom prst="halfFrame">
            <a:avLst>
              <a:gd name="adj1" fmla="val 1936"/>
              <a:gd name="adj2" fmla="val 5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2826" y="5793148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     Innovators     Early 	   Early	                Late	          Laggards</a:t>
            </a:r>
          </a:p>
          <a:p>
            <a:r>
              <a:rPr lang="en-GB" dirty="0">
                <a:solidFill>
                  <a:srgbClr val="FFFFFF"/>
                </a:solidFill>
              </a:rPr>
              <a:t>     (2.5%)	         adopters           majority              </a:t>
            </a:r>
            <a:r>
              <a:rPr lang="en-GB" dirty="0" err="1">
                <a:solidFill>
                  <a:srgbClr val="FFFFFF"/>
                </a:solidFill>
              </a:rPr>
              <a:t>majority</a:t>
            </a:r>
            <a:r>
              <a:rPr lang="en-GB" dirty="0">
                <a:solidFill>
                  <a:srgbClr val="FFFFFF"/>
                </a:solidFill>
              </a:rPr>
              <a:t>	          (16%)</a:t>
            </a:r>
          </a:p>
          <a:p>
            <a:r>
              <a:rPr lang="en-GB" dirty="0">
                <a:solidFill>
                  <a:srgbClr val="FFFFFF"/>
                </a:solidFill>
              </a:rPr>
              <a:t>	           (13.5%)	   (34%)	               (34%)</a:t>
            </a:r>
          </a:p>
        </p:txBody>
      </p:sp>
      <p:sp>
        <p:nvSpPr>
          <p:cNvPr id="10" name="Freeform 9"/>
          <p:cNvSpPr/>
          <p:nvPr/>
        </p:nvSpPr>
        <p:spPr>
          <a:xfrm>
            <a:off x="2458498" y="1848879"/>
            <a:ext cx="6805855" cy="3717908"/>
          </a:xfrm>
          <a:custGeom>
            <a:avLst/>
            <a:gdLst>
              <a:gd name="connsiteX0" fmla="*/ 0 w 6973556"/>
              <a:gd name="connsiteY0" fmla="*/ 3677714 h 3717908"/>
              <a:gd name="connsiteX1" fmla="*/ 3567165 w 6973556"/>
              <a:gd name="connsiteY1" fmla="*/ 18 h 3717908"/>
              <a:gd name="connsiteX2" fmla="*/ 6973556 w 6973556"/>
              <a:gd name="connsiteY2" fmla="*/ 3717908 h 371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3556" h="3717908">
                <a:moveTo>
                  <a:pt x="0" y="3677714"/>
                </a:moveTo>
                <a:cubicBezTo>
                  <a:pt x="1202453" y="1835516"/>
                  <a:pt x="2404906" y="-6681"/>
                  <a:pt x="3567165" y="18"/>
                </a:cubicBezTo>
                <a:cubicBezTo>
                  <a:pt x="4729424" y="6717"/>
                  <a:pt x="6973556" y="3717908"/>
                  <a:pt x="6973556" y="3717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66298" y="3125328"/>
            <a:ext cx="343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% first time adopters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287688" y="4293097"/>
            <a:ext cx="0" cy="1273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95800" y="2924945"/>
            <a:ext cx="0" cy="2641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1"/>
          </p:cNvCxnSpPr>
          <p:nvPr/>
        </p:nvCxnSpPr>
        <p:spPr>
          <a:xfrm>
            <a:off x="5939878" y="1848897"/>
            <a:ext cx="12106" cy="3717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20136" y="2852937"/>
            <a:ext cx="0" cy="2713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53402"/>
      </p:ext>
    </p:extLst>
  </p:cSld>
  <p:clrMapOvr>
    <a:masterClrMapping/>
  </p:clrMapOvr>
</p:sld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Notebook">
  <a:themeElements>
    <a:clrScheme name="Notebook.pot 1">
      <a:dk1>
        <a:srgbClr val="402000"/>
      </a:dk1>
      <a:lt1>
        <a:srgbClr val="FBFAE2"/>
      </a:lt1>
      <a:dk2>
        <a:srgbClr val="996633"/>
      </a:dk2>
      <a:lt2>
        <a:srgbClr val="A08366"/>
      </a:lt2>
      <a:accent1>
        <a:srgbClr val="CE9964"/>
      </a:accent1>
      <a:accent2>
        <a:srgbClr val="CD3333"/>
      </a:accent2>
      <a:accent3>
        <a:srgbClr val="FDFCEE"/>
      </a:accent3>
      <a:accent4>
        <a:srgbClr val="351A00"/>
      </a:accent4>
      <a:accent5>
        <a:srgbClr val="E3CAB8"/>
      </a:accent5>
      <a:accent6>
        <a:srgbClr val="BA2D2D"/>
      </a:accent6>
      <a:hlink>
        <a:srgbClr val="9A7F32"/>
      </a:hlink>
      <a:folHlink>
        <a:srgbClr val="ECA07A"/>
      </a:folHlink>
    </a:clrScheme>
    <a:fontScheme name="Notebook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Notebook.pot 1">
        <a:dk1>
          <a:srgbClr val="402000"/>
        </a:dk1>
        <a:lt1>
          <a:srgbClr val="FBFAE2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DFCEE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.pot 2">
        <a:dk1>
          <a:srgbClr val="402000"/>
        </a:dk1>
        <a:lt1>
          <a:srgbClr val="FFFFFF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FFFF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.pot 4">
        <a:dk1>
          <a:srgbClr val="1C1C1C"/>
        </a:dk1>
        <a:lt1>
          <a:srgbClr val="FFFFFF"/>
        </a:lt1>
        <a:dk2>
          <a:srgbClr val="000066"/>
        </a:dk2>
        <a:lt2>
          <a:srgbClr val="666699"/>
        </a:lt2>
        <a:accent1>
          <a:srgbClr val="FF5050"/>
        </a:accent1>
        <a:accent2>
          <a:srgbClr val="009999"/>
        </a:accent2>
        <a:accent3>
          <a:srgbClr val="FFFFFF"/>
        </a:accent3>
        <a:accent4>
          <a:srgbClr val="161616"/>
        </a:accent4>
        <a:accent5>
          <a:srgbClr val="FFB3B3"/>
        </a:accent5>
        <a:accent6>
          <a:srgbClr val="008A8A"/>
        </a:accent6>
        <a:hlink>
          <a:srgbClr val="3366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radeshow">
  <a:themeElements>
    <a:clrScheme name="Tradeshow">
      <a:dk1>
        <a:srgbClr val="3F3F3F"/>
      </a:dk1>
      <a:lt1>
        <a:srgbClr val="FFFFFF"/>
      </a:lt1>
      <a:dk2>
        <a:srgbClr val="7DAFC3"/>
      </a:dk2>
      <a:lt2>
        <a:srgbClr val="E5E4DF"/>
      </a:lt2>
      <a:accent1>
        <a:srgbClr val="7C959A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79A4"/>
      </a:hlink>
      <a:folHlink>
        <a:srgbClr val="595959"/>
      </a:folHlink>
    </a:clrScheme>
    <a:fontScheme name="Tradeshow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adeshow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300000"/>
              </a:schemeClr>
            </a:gs>
            <a:gs pos="35000">
              <a:schemeClr val="phClr">
                <a:tint val="45000"/>
                <a:satMod val="300000"/>
              </a:schemeClr>
            </a:gs>
            <a:gs pos="69000">
              <a:schemeClr val="phClr">
                <a:tint val="45000"/>
                <a:satMod val="350000"/>
              </a:schemeClr>
            </a:gs>
            <a:gs pos="100000">
              <a:schemeClr val="phClr">
                <a:tint val="60000"/>
                <a:satMod val="350000"/>
              </a:schemeClr>
            </a:gs>
          </a:gsLst>
          <a:path path="circle">
            <a:fillToRect l="50000" t="50000" r="100000" b="100000"/>
          </a:path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38475" cap="flat" cmpd="sng" algn="ctr">
          <a:solidFill>
            <a:schemeClr val="phClr"/>
          </a:solidFill>
          <a:prstDash val="solid"/>
        </a:ln>
        <a:ln w="548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4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>
              <a:rot lat="0" lon="0" rev="3600000"/>
            </a:lightRig>
          </a:scene3d>
          <a:sp3d contourW="31750" prstMaterial="flat">
            <a:bevelT w="127000" h="254000" prst="angle"/>
            <a:contourClr>
              <a:schemeClr val="phClr">
                <a:shade val="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20000">
              <a:schemeClr val="phClr">
                <a:tint val="80000"/>
                <a:lumMod val="100000"/>
              </a:schemeClr>
            </a:gs>
            <a:gs pos="100000">
              <a:schemeClr val="phClr">
                <a:tint val="100000"/>
                <a:lumMod val="80000"/>
              </a:schemeClr>
            </a:gs>
          </a:gsLst>
          <a:path path="circle">
            <a:fillToRect l="50000" t="20000" r="100000" b="100000"/>
          </a:path>
        </a:gra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shade val="100000"/>
                <a:lumMod val="60000"/>
              </a:schemeClr>
            </a:gs>
          </a:gsLst>
          <a:path path="circle">
            <a:fillToRect l="50000" t="20000" r="100000" b="10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760</Words>
  <Application>Microsoft Office PowerPoint</Application>
  <PresentationFormat>Widescreen</PresentationFormat>
  <Paragraphs>92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8" baseType="lpstr">
      <vt:lpstr>Arial</vt:lpstr>
      <vt:lpstr>Arial Black</vt:lpstr>
      <vt:lpstr>Calibri</vt:lpstr>
      <vt:lpstr>Candara</vt:lpstr>
      <vt:lpstr>Garamond</vt:lpstr>
      <vt:lpstr>Impact</vt:lpstr>
      <vt:lpstr>Monotype Sorts</vt:lpstr>
      <vt:lpstr>Tahoma</vt:lpstr>
      <vt:lpstr>Times New Roman</vt:lpstr>
      <vt:lpstr>Verdana</vt:lpstr>
      <vt:lpstr>Wingdings</vt:lpstr>
      <vt:lpstr>Default Design</vt:lpstr>
      <vt:lpstr>Blends</vt:lpstr>
      <vt:lpstr>Echo</vt:lpstr>
      <vt:lpstr>1_Echo</vt:lpstr>
      <vt:lpstr>2_Echo</vt:lpstr>
      <vt:lpstr>Notebook</vt:lpstr>
      <vt:lpstr>Edge</vt:lpstr>
      <vt:lpstr>Tradeshow</vt:lpstr>
      <vt:lpstr>Essential</vt:lpstr>
      <vt:lpstr>Level</vt:lpstr>
      <vt:lpstr>1_Eclipse</vt:lpstr>
      <vt:lpstr>Clip</vt:lpstr>
      <vt:lpstr>Products and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Product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BCG MATRIX </vt:lpstr>
      <vt:lpstr>General Electric (GE/McKinsey) matrix </vt:lpstr>
      <vt:lpstr>Ansoff’s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Lancaster</dc:creator>
  <cp:lastModifiedBy>Anand Walser</cp:lastModifiedBy>
  <cp:revision>15</cp:revision>
  <dcterms:created xsi:type="dcterms:W3CDTF">2012-11-24T13:49:30Z</dcterms:created>
  <dcterms:modified xsi:type="dcterms:W3CDTF">2021-06-16T14:11:27Z</dcterms:modified>
</cp:coreProperties>
</file>